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67" r:id="rId1"/>
  </p:sldMasterIdLst>
  <p:sldIdLst>
    <p:sldId id="256" r:id="rId2"/>
    <p:sldId id="257" r:id="rId3"/>
    <p:sldId id="261" r:id="rId4"/>
    <p:sldId id="258" r:id="rId5"/>
    <p:sldId id="262" r:id="rId6"/>
    <p:sldId id="274" r:id="rId7"/>
    <p:sldId id="275" r:id="rId8"/>
    <p:sldId id="260" r:id="rId9"/>
    <p:sldId id="266" r:id="rId10"/>
    <p:sldId id="264" r:id="rId11"/>
    <p:sldId id="267" r:id="rId12"/>
    <p:sldId id="268" r:id="rId13"/>
    <p:sldId id="265" r:id="rId14"/>
    <p:sldId id="269" r:id="rId15"/>
    <p:sldId id="270" r:id="rId16"/>
    <p:sldId id="273" r:id="rId17"/>
    <p:sldId id="259" r:id="rId18"/>
    <p:sldId id="271" r:id="rId19"/>
    <p:sldId id="272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60" d="100"/>
          <a:sy n="60" d="100"/>
        </p:scale>
        <p:origin x="72" y="13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3/20/2014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45473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3/20/2014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72076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3/20/2014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81325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pt-BR" smtClean="0"/>
              <a:t>Clique para editar o texto mestre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3/20/2014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828955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3/20/2014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04404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3/20/2014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21484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 de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3/20/2014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178656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3/20/2014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544900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3/20/2014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48733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3/20/2014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48842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3/20/2014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50733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3/20/2014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27410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3/20/2014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42424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3/20/2014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1973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3/20/2014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14789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3/20/2014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46985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3/20/2014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1360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3/20/2014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773341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8" r:id="rId1"/>
    <p:sldLayoutId id="2147483769" r:id="rId2"/>
    <p:sldLayoutId id="2147483770" r:id="rId3"/>
    <p:sldLayoutId id="2147483771" r:id="rId4"/>
    <p:sldLayoutId id="2147483772" r:id="rId5"/>
    <p:sldLayoutId id="2147483773" r:id="rId6"/>
    <p:sldLayoutId id="2147483774" r:id="rId7"/>
    <p:sldLayoutId id="2147483775" r:id="rId8"/>
    <p:sldLayoutId id="2147483776" r:id="rId9"/>
    <p:sldLayoutId id="2147483777" r:id="rId10"/>
    <p:sldLayoutId id="2147483778" r:id="rId11"/>
    <p:sldLayoutId id="2147483779" r:id="rId12"/>
    <p:sldLayoutId id="2147483780" r:id="rId13"/>
    <p:sldLayoutId id="2147483781" r:id="rId14"/>
    <p:sldLayoutId id="2147483782" r:id="rId15"/>
    <p:sldLayoutId id="2147483783" r:id="rId16"/>
    <p:sldLayoutId id="2147483784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://scipy.org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ovelconceptsinc.com/" TargetMode="External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ovelconceptsinc.com/" TargetMode="External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 smtClean="0"/>
              <a:t>Experimento da convecção natural</a:t>
            </a:r>
            <a:endParaRPr lang="pt-BR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 smtClean="0"/>
              <a:t>Eduardo Marschall</a:t>
            </a:r>
          </a:p>
          <a:p>
            <a:r>
              <a:rPr lang="pt-BR" dirty="0" err="1" smtClean="0"/>
              <a:t>Jorel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77812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Modelos e correlações</a:t>
            </a:r>
            <a:endParaRPr lang="pt-B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Espaço Reservado para Conteúdo 6"/>
              <p:cNvSpPr>
                <a:spLocks noGrp="1"/>
              </p:cNvSpPr>
              <p:nvPr>
                <p:ph idx="1"/>
              </p:nvPr>
            </p:nvSpPr>
            <p:spPr>
              <a:xfrm>
                <a:off x="1104293" y="2052918"/>
                <a:ext cx="8946541" cy="4195481"/>
              </a:xfrm>
            </p:spPr>
            <p:txBody>
              <a:bodyPr>
                <a:normAutofit/>
              </a:bodyPr>
              <a:lstStyle/>
              <a:p>
                <a:r>
                  <a:rPr lang="pt-BR" dirty="0" smtClean="0"/>
                  <a:t>Em </a:t>
                </a:r>
                <a:r>
                  <a:rPr lang="pt-BR" dirty="0"/>
                  <a:t>analogia à convecção forçada é definido o número de G</a:t>
                </a:r>
                <a:r>
                  <a:rPr lang="pt-BR" dirty="0" smtClean="0"/>
                  <a:t>rashof, que pode ser interpretado como o quadrado do número de Reynolds e a razão entre as forças de empuxo e viscosa. </a:t>
                </a:r>
              </a:p>
              <a:p>
                <a:pPr marL="0" indent="0">
                  <a:buNone/>
                </a:pPr>
                <a:r>
                  <a:rPr lang="pt-BR" dirty="0" smtClean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pt-BR" i="1">
                        <a:latin typeface="Cambria Math" panose="02040503050406030204" pitchFamily="18" charset="0"/>
                      </a:rPr>
                      <m:t>≡</m:t>
                    </m:r>
                    <m:f>
                      <m:f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i="1"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𝛽</m:t>
                        </m:r>
                        <m:d>
                          <m:d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pt-B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pt-B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sub>
                            </m:sSub>
                          </m:e>
                        </m:d>
                        <m:sSup>
                          <m:sSup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p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𝜈</m:t>
                            </m:r>
                          </m:e>
                          <m:sup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pt-BR" dirty="0" smtClean="0"/>
              </a:p>
              <a:p>
                <a:r>
                  <a:rPr lang="pt-BR" dirty="0" smtClean="0"/>
                  <a:t>As correlações para Nu e os outros números adimensionais que existem nos problemas da convecção natural tem a forma</a:t>
                </a:r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r>
                      <a:rPr lang="pt-BR" i="1"/>
                      <m:t>𝑁</m:t>
                    </m:r>
                    <m:sSub>
                      <m:sSubPr>
                        <m:ctrlPr>
                          <a:rPr lang="pt-BR" i="1"/>
                        </m:ctrlPr>
                      </m:sSubPr>
                      <m:e>
                        <m:r>
                          <a:rPr lang="pt-BR" i="1"/>
                          <m:t>𝑢</m:t>
                        </m:r>
                      </m:e>
                      <m:sub>
                        <m:r>
                          <a:rPr lang="pt-BR" i="1"/>
                          <m:t>𝐿</m:t>
                        </m:r>
                      </m:sub>
                    </m:sSub>
                    <m:r>
                      <a:rPr lang="pt-BR" i="1"/>
                      <m:t>=</m:t>
                    </m:r>
                    <m:r>
                      <a:rPr lang="pt-BR" i="1"/>
                      <m:t>𝑓</m:t>
                    </m:r>
                    <m:r>
                      <a:rPr lang="pt-BR" i="1"/>
                      <m:t>(</m:t>
                    </m:r>
                    <m:r>
                      <a:rPr lang="pt-BR" i="1"/>
                      <m:t>𝐺</m:t>
                    </m:r>
                    <m:sSub>
                      <m:sSubPr>
                        <m:ctrlPr>
                          <a:rPr lang="pt-BR" i="1"/>
                        </m:ctrlPr>
                      </m:sSubPr>
                      <m:e>
                        <m:r>
                          <a:rPr lang="pt-BR" i="1"/>
                          <m:t>𝑟</m:t>
                        </m:r>
                      </m:e>
                      <m:sub>
                        <m:r>
                          <a:rPr lang="pt-BR" i="1"/>
                          <m:t>𝐿</m:t>
                        </m:r>
                      </m:sub>
                    </m:sSub>
                    <m:r>
                      <a:rPr lang="pt-BR" i="1"/>
                      <m:t>,</m:t>
                    </m:r>
                    <m:r>
                      <a:rPr lang="pt-BR" i="1"/>
                      <m:t>𝑃𝑟</m:t>
                    </m:r>
                    <m:r>
                      <a:rPr lang="pt-BR" i="1"/>
                      <m:t>)</m:t>
                    </m:r>
                  </m:oMath>
                </a14:m>
                <a:endParaRPr lang="pt-BR" dirty="0"/>
              </a:p>
              <a:p>
                <a:endParaRPr lang="pt-BR" dirty="0" smtClean="0"/>
              </a:p>
              <a:p>
                <a:endParaRPr lang="pt-BR" dirty="0"/>
              </a:p>
            </p:txBody>
          </p:sp>
        </mc:Choice>
        <mc:Fallback>
          <p:sp>
            <p:nvSpPr>
              <p:cNvPr id="7" name="Espaço Reservado para Conteúdo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04293" y="2052918"/>
                <a:ext cx="8946541" cy="4195481"/>
              </a:xfrm>
              <a:blipFill rotWithShape="0">
                <a:blip r:embed="rId2"/>
                <a:stretch>
                  <a:fillRect l="-272" t="-87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83267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Modelos e correlações</a:t>
            </a:r>
            <a:endParaRPr lang="pt-B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Espaço Reservado para Conteúdo 6"/>
              <p:cNvSpPr>
                <a:spLocks noGrp="1"/>
              </p:cNvSpPr>
              <p:nvPr>
                <p:ph idx="1"/>
              </p:nvPr>
            </p:nvSpPr>
            <p:spPr>
              <a:xfrm>
                <a:off x="1104293" y="2052918"/>
                <a:ext cx="8946541" cy="4195481"/>
              </a:xfrm>
            </p:spPr>
            <p:txBody>
              <a:bodyPr>
                <a:normAutofit/>
              </a:bodyPr>
              <a:lstStyle/>
              <a:p>
                <a:r>
                  <a:rPr lang="pt-BR" dirty="0" smtClean="0"/>
                  <a:t>A solução da Equação diferencial parcial resultante pode ser feita por combinação de variáveis, que transforma o sistema de </a:t>
                </a:r>
                <a:r>
                  <a:rPr lang="pt-BR" dirty="0" err="1" smtClean="0"/>
                  <a:t>EDPs</a:t>
                </a:r>
                <a:r>
                  <a:rPr lang="pt-BR" dirty="0" smtClean="0"/>
                  <a:t> em um sistema de </a:t>
                </a:r>
                <a:r>
                  <a:rPr lang="pt-BR" dirty="0" err="1" smtClean="0"/>
                  <a:t>EDOs</a:t>
                </a:r>
                <a:r>
                  <a:rPr lang="pt-BR" dirty="0" smtClean="0"/>
                  <a:t> não linear. A solução numérica pode ser usada para determinar a forma adequada para a correlação da transferência de calor, que é, para a placa vertical:</a:t>
                </a:r>
              </a:p>
              <a:p>
                <a:pPr marL="0" indent="0">
                  <a:buNone/>
                </a:pPr>
                <a:r>
                  <a:rPr lang="pt-BR" dirty="0" smtClean="0"/>
                  <a:t>	</a:t>
                </a:r>
                <a14:m>
                  <m:oMath xmlns:m="http://schemas.openxmlformats.org/officeDocument/2006/math">
                    <m:r>
                      <a:rPr lang="pt-BR" i="1"/>
                      <m:t>𝑁</m:t>
                    </m:r>
                    <m:sSub>
                      <m:sSubPr>
                        <m:ctrlPr>
                          <a:rPr lang="pt-BR" i="1"/>
                        </m:ctrlPr>
                      </m:sSubPr>
                      <m:e>
                        <m:r>
                          <a:rPr lang="pt-BR" i="1"/>
                          <m:t>𝑢</m:t>
                        </m:r>
                      </m:e>
                      <m:sub>
                        <m:r>
                          <a:rPr lang="pt-BR" i="1"/>
                          <m:t>𝑥</m:t>
                        </m:r>
                      </m:sub>
                    </m:sSub>
                    <m:r>
                      <a:rPr lang="pt-BR" i="1"/>
                      <m:t>=</m:t>
                    </m:r>
                    <m:f>
                      <m:fPr>
                        <m:ctrlPr>
                          <a:rPr lang="pt-BR" i="1"/>
                        </m:ctrlPr>
                      </m:fPr>
                      <m:num>
                        <m:r>
                          <a:rPr lang="pt-BR" i="1"/>
                          <m:t>h𝑥</m:t>
                        </m:r>
                      </m:num>
                      <m:den>
                        <m:r>
                          <a:rPr lang="pt-BR" i="1"/>
                          <m:t>𝑘</m:t>
                        </m:r>
                      </m:den>
                    </m:f>
                    <m:r>
                      <a:rPr lang="pt-BR" i="1"/>
                      <m:t>=−</m:t>
                    </m:r>
                    <m:sSup>
                      <m:sSupPr>
                        <m:ctrlPr>
                          <a:rPr lang="pt-BR" i="1"/>
                        </m:ctrlPr>
                      </m:sSupPr>
                      <m:e>
                        <m:d>
                          <m:dPr>
                            <m:ctrlPr>
                              <a:rPr lang="pt-BR" i="1"/>
                            </m:ctrlPr>
                          </m:dPr>
                          <m:e>
                            <m:f>
                              <m:fPr>
                                <m:ctrlPr>
                                  <a:rPr lang="pt-BR" i="1"/>
                                </m:ctrlPr>
                              </m:fPr>
                              <m:num>
                                <m:r>
                                  <a:rPr lang="pt-BR" i="1"/>
                                  <m:t>𝐺</m:t>
                                </m:r>
                                <m:sSub>
                                  <m:sSubPr>
                                    <m:ctrlPr>
                                      <a:rPr lang="pt-BR" i="1"/>
                                    </m:ctrlPr>
                                  </m:sSubPr>
                                  <m:e>
                                    <m:r>
                                      <a:rPr lang="pt-BR" i="1"/>
                                      <m:t>𝑟</m:t>
                                    </m:r>
                                  </m:e>
                                  <m:sub>
                                    <m:r>
                                      <a:rPr lang="pt-BR" i="1"/>
                                      <m:t>𝑥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pt-BR" i="1"/>
                                  <m:t>4</m:t>
                                </m:r>
                              </m:den>
                            </m:f>
                          </m:e>
                        </m:d>
                      </m:e>
                      <m:sup>
                        <m:f>
                          <m:fPr>
                            <m:ctrlPr>
                              <a:rPr lang="pt-BR" i="1"/>
                            </m:ctrlPr>
                          </m:fPr>
                          <m:num>
                            <m:r>
                              <a:rPr lang="pt-BR" i="1"/>
                              <m:t>1</m:t>
                            </m:r>
                          </m:num>
                          <m:den>
                            <m:r>
                              <a:rPr lang="pt-BR" i="1"/>
                              <m:t>4</m:t>
                            </m:r>
                          </m:den>
                        </m:f>
                      </m:sup>
                    </m:sSup>
                    <m:r>
                      <a:rPr lang="pt-BR" i="1"/>
                      <m:t>𝑔</m:t>
                    </m:r>
                    <m:r>
                      <a:rPr lang="pt-BR" i="1"/>
                      <m:t>(</m:t>
                    </m:r>
                    <m:r>
                      <a:rPr lang="pt-BR" i="1"/>
                      <m:t>𝑃𝑟</m:t>
                    </m:r>
                    <m:r>
                      <a:rPr lang="pt-BR" i="1"/>
                      <m:t>) </m:t>
                    </m:r>
                  </m:oMath>
                </a14:m>
                <a:endParaRPr lang="pt-BR" dirty="0"/>
              </a:p>
              <a:p>
                <a:pPr lvl="1"/>
                <a:r>
                  <a:rPr lang="pt-BR" dirty="0" smtClean="0"/>
                  <a:t>O subscrito x indica que o valor local de Nu e Gr; </a:t>
                </a:r>
                <a:r>
                  <a:rPr lang="pt-BR" i="1" dirty="0" smtClean="0"/>
                  <a:t>g(</a:t>
                </a:r>
                <a:r>
                  <a:rPr lang="pt-BR" i="1" dirty="0" err="1" smtClean="0"/>
                  <a:t>Pr</a:t>
                </a:r>
                <a:r>
                  <a:rPr lang="pt-BR" i="1" dirty="0" smtClean="0"/>
                  <a:t>) é uma função do número de Prandtl e é correlacionado.</a:t>
                </a:r>
              </a:p>
              <a:p>
                <a:r>
                  <a:rPr lang="pt-BR" dirty="0" smtClean="0"/>
                  <a:t>O valor médio para o Nu na geometria é</a:t>
                </a:r>
              </a:p>
              <a:p>
                <a:pPr marL="0" indent="0">
                  <a:buNone/>
                </a:pPr>
                <a:r>
                  <a:rPr lang="pt-BR" dirty="0" smtClean="0"/>
                  <a:t>	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pt-BR" i="1"/>
                        </m:ctrlPr>
                      </m:accPr>
                      <m:e>
                        <m:r>
                          <a:rPr lang="pt-BR" i="1"/>
                          <m:t>𝑁𝑢</m:t>
                        </m:r>
                      </m:e>
                    </m:acc>
                    <m:r>
                      <a:rPr lang="pt-BR" i="1"/>
                      <m:t>=</m:t>
                    </m:r>
                    <m:f>
                      <m:fPr>
                        <m:ctrlPr>
                          <a:rPr lang="pt-BR" i="1"/>
                        </m:ctrlPr>
                      </m:fPr>
                      <m:num>
                        <m:r>
                          <a:rPr lang="pt-BR" i="1"/>
                          <m:t>4</m:t>
                        </m:r>
                      </m:num>
                      <m:den>
                        <m:r>
                          <a:rPr lang="pt-BR" i="1"/>
                          <m:t>3</m:t>
                        </m:r>
                      </m:den>
                    </m:f>
                    <m:r>
                      <a:rPr lang="pt-BR" i="1"/>
                      <m:t>𝑁</m:t>
                    </m:r>
                    <m:sSub>
                      <m:sSubPr>
                        <m:ctrlPr>
                          <a:rPr lang="pt-BR" i="1"/>
                        </m:ctrlPr>
                      </m:sSubPr>
                      <m:e>
                        <m:r>
                          <a:rPr lang="pt-BR" i="1"/>
                          <m:t>𝑢</m:t>
                        </m:r>
                      </m:e>
                      <m:sub>
                        <m:r>
                          <a:rPr lang="pt-BR" i="1"/>
                          <m:t>𝐿</m:t>
                        </m:r>
                      </m:sub>
                    </m:sSub>
                  </m:oMath>
                </a14:m>
                <a:r>
                  <a:rPr lang="pt-BR" dirty="0" smtClean="0"/>
                  <a:t>.</a:t>
                </a:r>
                <a:endParaRPr lang="pt-BR" dirty="0"/>
              </a:p>
              <a:p>
                <a:pPr marL="0" indent="0">
                  <a:buNone/>
                </a:pPr>
                <a:endParaRPr lang="pt-BR" dirty="0"/>
              </a:p>
            </p:txBody>
          </p:sp>
        </mc:Choice>
        <mc:Fallback>
          <p:sp>
            <p:nvSpPr>
              <p:cNvPr id="7" name="Espaço Reservado para Conteúdo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04293" y="2052918"/>
                <a:ext cx="8946541" cy="4195481"/>
              </a:xfrm>
              <a:blipFill rotWithShape="0">
                <a:blip r:embed="rId2"/>
                <a:stretch>
                  <a:fillRect l="-272" t="-87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51592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Modelos e correlações</a:t>
            </a:r>
            <a:endParaRPr lang="pt-BR" dirty="0"/>
          </a:p>
        </p:txBody>
      </p:sp>
      <p:sp>
        <p:nvSpPr>
          <p:cNvPr id="7" name="Espaço Reservado para Conteúdo 6"/>
          <p:cNvSpPr>
            <a:spLocks noGrp="1"/>
          </p:cNvSpPr>
          <p:nvPr>
            <p:ph idx="1"/>
          </p:nvPr>
        </p:nvSpPr>
        <p:spPr>
          <a:xfrm>
            <a:off x="792822" y="5331578"/>
            <a:ext cx="7057837" cy="1242218"/>
          </a:xfrm>
        </p:spPr>
        <p:txBody>
          <a:bodyPr>
            <a:normAutofit/>
          </a:bodyPr>
          <a:lstStyle/>
          <a:p>
            <a:endParaRPr lang="pt-BR" dirty="0"/>
          </a:p>
          <a:p>
            <a:pPr marL="0" indent="0">
              <a:buNone/>
            </a:pPr>
            <a:r>
              <a:rPr lang="pt-BR" dirty="0" smtClean="0"/>
              <a:t>Fonte: </a:t>
            </a:r>
            <a:r>
              <a:rPr lang="pt-BR" dirty="0" err="1" smtClean="0"/>
              <a:t>Incropera</a:t>
            </a:r>
            <a:r>
              <a:rPr lang="pt-BR" dirty="0" smtClean="0"/>
              <a:t> Capítulo 9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822" y="1532115"/>
            <a:ext cx="8217410" cy="4178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433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Modelos e correlações</a:t>
            </a:r>
            <a:endParaRPr lang="pt-B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Espaço Reservado para Conteúdo 6"/>
              <p:cNvSpPr>
                <a:spLocks noGrp="1"/>
              </p:cNvSpPr>
              <p:nvPr>
                <p:ph idx="1"/>
              </p:nvPr>
            </p:nvSpPr>
            <p:spPr>
              <a:xfrm>
                <a:off x="1104293" y="2052918"/>
                <a:ext cx="8946541" cy="4195481"/>
              </a:xfrm>
            </p:spPr>
            <p:txBody>
              <a:bodyPr/>
              <a:lstStyle/>
              <a:p>
                <a:r>
                  <a:rPr lang="pt-BR" dirty="0" smtClean="0"/>
                  <a:t>O objetivo do trabalho é calcular o h da lei de resfriamento de Newton:</a:t>
                </a:r>
              </a:p>
              <a:p>
                <a:pPr marL="0" indent="0">
                  <a:buNone/>
                </a:pPr>
                <a:r>
                  <a:rPr lang="pt-BR" dirty="0" smtClean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pt-BR" i="1"/>
                      <m:t>=</m:t>
                    </m:r>
                    <m:r>
                      <a:rPr lang="pt-BR" i="1"/>
                      <m:t>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ctrlPr>
                          <a:rPr lang="pt-BR" i="1"/>
                        </m:ctrlPr>
                      </m:dPr>
                      <m:e>
                        <m:sSub>
                          <m:sSubPr>
                            <m:ctrlPr>
                              <a:rPr lang="pt-BR" i="1"/>
                            </m:ctrlPr>
                          </m:sSubPr>
                          <m:e>
                            <m:r>
                              <a:rPr lang="pt-BR" i="1"/>
                              <m:t>𝑇</m:t>
                            </m:r>
                          </m:e>
                          <m:sub>
                            <m:r>
                              <a:rPr lang="pt-BR" i="1"/>
                              <m:t>𝑠</m:t>
                            </m:r>
                          </m:sub>
                        </m:sSub>
                        <m:r>
                          <a:rPr lang="pt-BR" i="1"/>
                          <m:t>−</m:t>
                        </m:r>
                        <m:sSub>
                          <m:sSubPr>
                            <m:ctrlPr>
                              <a:rPr lang="pt-BR" i="1"/>
                            </m:ctrlPr>
                          </m:sSubPr>
                          <m:e>
                            <m:r>
                              <a:rPr lang="pt-BR" i="1"/>
                              <m:t>𝑇</m:t>
                            </m:r>
                          </m:e>
                          <m:sub>
                            <m:r>
                              <a:rPr lang="pt-BR" i="1"/>
                              <m:t>∞</m:t>
                            </m:r>
                          </m:sub>
                        </m:sSub>
                      </m:e>
                    </m:d>
                  </m:oMath>
                </a14:m>
                <a:endParaRPr lang="pt-BR" dirty="0" smtClean="0"/>
              </a:p>
              <a:p>
                <a:r>
                  <a:rPr lang="pt-BR" dirty="0" smtClean="0"/>
                  <a:t>Ele é em geral uma função da geometria, do número de Reynolds (Grashof) e do número de Prandtl. Então, nós podemos considerar uma constante apenas como média na faixa de temperatura das medições.</a:t>
                </a:r>
              </a:p>
              <a:p>
                <a:r>
                  <a:rPr lang="pt-BR" dirty="0" smtClean="0"/>
                  <a:t>O fluxo pode ser obtido pelo balanço de energia da esfera, ou seja, assumindo capacitância global:</a:t>
                </a:r>
              </a:p>
              <a:p>
                <a:pPr marL="0" indent="0">
                  <a:buNone/>
                </a:pPr>
                <a:r>
                  <a:rPr lang="pt-BR" dirty="0" smtClean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/>
                        </m:ctrlPr>
                      </m:sSubPr>
                      <m:e>
                        <m:r>
                          <a:rPr lang="pt-BR" i="1"/>
                          <m:t>𝑞</m:t>
                        </m:r>
                      </m:e>
                      <m:sub>
                        <m:r>
                          <a:rPr lang="pt-BR" i="1"/>
                          <m:t>𝑥</m:t>
                        </m:r>
                      </m:sub>
                    </m:sSub>
                    <m:r>
                      <a:rPr lang="pt-BR" i="1"/>
                      <m:t>=</m:t>
                    </m:r>
                    <m:r>
                      <a:rPr lang="pt-BR" i="1"/>
                      <m:t>𝜌</m:t>
                    </m:r>
                    <m:r>
                      <a:rPr lang="pt-BR" i="1"/>
                      <m:t>𝐶𝑝𝑉</m:t>
                    </m:r>
                    <m:f>
                      <m:fPr>
                        <m:ctrlPr>
                          <a:rPr lang="pt-BR" i="1"/>
                        </m:ctrlPr>
                      </m:fPr>
                      <m:num>
                        <m:r>
                          <a:rPr lang="pt-BR" i="1"/>
                          <m:t>𝑑𝑇</m:t>
                        </m:r>
                      </m:num>
                      <m:den>
                        <m:r>
                          <a:rPr lang="pt-BR" i="1"/>
                          <m:t>𝑑𝑡</m:t>
                        </m:r>
                      </m:den>
                    </m:f>
                  </m:oMath>
                </a14:m>
                <a:endParaRPr lang="pt-BR" dirty="0"/>
              </a:p>
              <a:p>
                <a:endParaRPr lang="pt-BR" dirty="0" smtClean="0"/>
              </a:p>
              <a:p>
                <a:endParaRPr lang="pt-BR" dirty="0"/>
              </a:p>
            </p:txBody>
          </p:sp>
        </mc:Choice>
        <mc:Fallback>
          <p:sp>
            <p:nvSpPr>
              <p:cNvPr id="7" name="Espaço Reservado para Conteúdo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04293" y="2052918"/>
                <a:ext cx="8946541" cy="4195481"/>
              </a:xfrm>
              <a:blipFill rotWithShape="0">
                <a:blip r:embed="rId2"/>
                <a:stretch>
                  <a:fillRect l="-272" t="-87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11325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Modelos e correlações</a:t>
            </a:r>
            <a:endParaRPr lang="pt-B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Espaço Reservado para Conteúdo 6"/>
              <p:cNvSpPr>
                <a:spLocks noGrp="1"/>
              </p:cNvSpPr>
              <p:nvPr>
                <p:ph idx="1"/>
              </p:nvPr>
            </p:nvSpPr>
            <p:spPr>
              <a:xfrm>
                <a:off x="1104293" y="1853248"/>
                <a:ext cx="8946541" cy="4395151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pt-BR" dirty="0" smtClean="0"/>
                  <a:t>A suposição da capacitância global é que a distribuição de temperaturas dentro da esfera (geometria em estudo) seja constante. A razão entre a resistência condutiva e a resistência convectiva do material é o número Biot, e serve para indicar a validade dessa suposição. Se Bi &lt; 0.1, o erro causado pelo método é pequeno.</a:t>
                </a:r>
              </a:p>
              <a:p>
                <a:pPr marL="0" indent="0">
                  <a:buNone/>
                </a:pPr>
                <a:r>
                  <a:rPr lang="en-US" b="0" dirty="0" smtClean="0"/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h𝐷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den>
                    </m:f>
                  </m:oMath>
                </a14:m>
                <a:r>
                  <a:rPr lang="pt-BR" dirty="0" smtClean="0"/>
                  <a:t> para a esfera.</a:t>
                </a:r>
                <a:endParaRPr lang="pt-BR" dirty="0"/>
              </a:p>
              <a:p>
                <a:r>
                  <a:rPr lang="pt-BR" dirty="0" smtClean="0"/>
                  <a:t>Eliminando </a:t>
                </a:r>
                <a:r>
                  <a:rPr lang="pt-BR" dirty="0" err="1" smtClean="0"/>
                  <a:t>qx</a:t>
                </a:r>
                <a:r>
                  <a:rPr lang="pt-BR" dirty="0" smtClean="0"/>
                  <a:t>, o resultado da equação diferencial é</a:t>
                </a:r>
              </a:p>
              <a:p>
                <a:pPr marL="0" indent="0">
                  <a:buNone/>
                </a:pPr>
                <a:r>
                  <a:rPr lang="pt-BR" dirty="0" smtClean="0"/>
                  <a:t>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pt-BR"/>
                      <m:t>Θ</m:t>
                    </m:r>
                    <m:r>
                      <a:rPr lang="pt-BR" i="1"/>
                      <m:t>=</m:t>
                    </m:r>
                    <m:sSub>
                      <m:sSubPr>
                        <m:ctrlPr>
                          <a:rPr lang="pt-BR" i="1"/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pt-BR"/>
                          <m:t>Θ</m:t>
                        </m:r>
                      </m:e>
                      <m:sub>
                        <m:r>
                          <a:rPr lang="pt-BR" i="1"/>
                          <m:t>0</m:t>
                        </m:r>
                      </m:sub>
                    </m:sSub>
                    <m:func>
                      <m:funcPr>
                        <m:ctrlPr>
                          <a:rPr lang="pt-BR" i="1"/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pt-BR"/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pt-BR" i="1"/>
                            </m:ctrlPr>
                          </m:dPr>
                          <m:e>
                            <m:f>
                              <m:fPr>
                                <m:ctrlPr>
                                  <a:rPr lang="pt-BR" i="1"/>
                                </m:ctrlPr>
                              </m:fPr>
                              <m:num>
                                <m:r>
                                  <a:rPr lang="pt-BR" i="1"/>
                                  <m:t>−</m:t>
                                </m:r>
                                <m:r>
                                  <a:rPr lang="pt-BR" i="1"/>
                                  <m:t>h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  <m:r>
                                  <a:rPr lang="pt-BR" i="1"/>
                                  <m:t>𝑡</m:t>
                                </m:r>
                              </m:num>
                              <m:den>
                                <m:r>
                                  <a:rPr lang="pt-BR" i="1"/>
                                  <m:t>𝜌</m:t>
                                </m:r>
                                <m:r>
                                  <a:rPr lang="pt-BR" i="1"/>
                                  <m:t>𝑉𝐶𝑝</m:t>
                                </m:r>
                              </m:den>
                            </m:f>
                          </m:e>
                        </m:d>
                      </m:e>
                    </m:func>
                  </m:oMath>
                </a14:m>
                <a:endParaRPr lang="pt-BR" dirty="0"/>
              </a:p>
              <a:p>
                <a:r>
                  <a:rPr lang="el-GR" dirty="0" smtClean="0"/>
                  <a:t>Θ</a:t>
                </a:r>
                <a:r>
                  <a:rPr lang="en-US" dirty="0" smtClean="0"/>
                  <a:t> </a:t>
                </a:r>
                <a:r>
                  <a:rPr lang="pt-BR" dirty="0" smtClean="0"/>
                  <a:t>é a diferença entre a temperatura na esfera (constante do centro até a superfície) em um momento t e a temperatura ambiente ∞ constante.</a:t>
                </a:r>
              </a:p>
              <a:p>
                <a:pPr marL="0" indent="0">
                  <a:buNone/>
                </a:pPr>
                <a:endParaRPr lang="pt-BR" dirty="0"/>
              </a:p>
              <a:p>
                <a:endParaRPr lang="pt-BR" dirty="0" smtClean="0"/>
              </a:p>
              <a:p>
                <a:endParaRPr lang="pt-BR" dirty="0"/>
              </a:p>
            </p:txBody>
          </p:sp>
        </mc:Choice>
        <mc:Fallback>
          <p:sp>
            <p:nvSpPr>
              <p:cNvPr id="7" name="Espaço Reservado para Conteúdo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04293" y="1853248"/>
                <a:ext cx="8946541" cy="4395151"/>
              </a:xfrm>
              <a:blipFill rotWithShape="0">
                <a:blip r:embed="rId2"/>
                <a:stretch>
                  <a:fillRect l="-272" t="-138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63937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Modelos e correlações</a:t>
            </a:r>
            <a:endParaRPr lang="pt-BR" dirty="0"/>
          </a:p>
        </p:txBody>
      </p:sp>
      <p:sp>
        <p:nvSpPr>
          <p:cNvPr id="7" name="Espaço Reservado para Conteúdo 6"/>
          <p:cNvSpPr>
            <a:spLocks noGrp="1"/>
          </p:cNvSpPr>
          <p:nvPr>
            <p:ph idx="1"/>
          </p:nvPr>
        </p:nvSpPr>
        <p:spPr>
          <a:xfrm>
            <a:off x="1104293" y="1853248"/>
            <a:ext cx="8946541" cy="4395151"/>
          </a:xfrm>
        </p:spPr>
        <p:txBody>
          <a:bodyPr>
            <a:normAutofit/>
          </a:bodyPr>
          <a:lstStyle/>
          <a:p>
            <a:endParaRPr lang="pt-BR" dirty="0" smtClean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33819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Resultados</a:t>
            </a:r>
            <a:endParaRPr lang="pt-B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pt-BR" dirty="0" smtClean="0"/>
                  <a:t>O número de Biot da esfera é de 6e-4. O método da capacitância global é válido para a análise.</a:t>
                </a:r>
              </a:p>
              <a:p>
                <a:r>
                  <a:rPr lang="pt-BR" dirty="0" smtClean="0"/>
                  <a:t>A correlação para Nu médio para uma esfera é:</a:t>
                </a:r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/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pt-BR" i="1"/>
                            </m:ctrlPr>
                          </m:accPr>
                          <m:e>
                            <m:r>
                              <a:rPr lang="en-US" i="1"/>
                              <m:t>𝑁𝑢</m:t>
                            </m:r>
                          </m:e>
                        </m:acc>
                      </m:e>
                      <m:sub>
                        <m:r>
                          <a:rPr lang="en-US" i="1"/>
                          <m:t>𝐷</m:t>
                        </m:r>
                      </m:sub>
                    </m:sSub>
                    <m:r>
                      <a:rPr lang="en-US" i="1"/>
                      <m:t>=2+</m:t>
                    </m:r>
                    <m:f>
                      <m:fPr>
                        <m:ctrlPr>
                          <a:rPr lang="pt-BR" i="1"/>
                        </m:ctrlPr>
                      </m:fPr>
                      <m:num>
                        <m:r>
                          <a:rPr lang="en-US" i="1"/>
                          <m:t>0.589</m:t>
                        </m:r>
                        <m:r>
                          <a:rPr lang="en-US" i="1"/>
                          <m:t>𝑅</m:t>
                        </m:r>
                        <m:sSubSup>
                          <m:sSubSupPr>
                            <m:ctrlPr>
                              <a:rPr lang="pt-BR" i="1"/>
                            </m:ctrlPr>
                          </m:sSubSupPr>
                          <m:e>
                            <m:r>
                              <a:rPr lang="en-US" i="1"/>
                              <m:t>𝑎</m:t>
                            </m:r>
                          </m:e>
                          <m:sub>
                            <m:r>
                              <a:rPr lang="en-US" i="1"/>
                              <m:t>𝐷</m:t>
                            </m:r>
                          </m:sub>
                          <m:sup>
                            <m:f>
                              <m:fPr>
                                <m:type m:val="skw"/>
                                <m:ctrlPr>
                                  <a:rPr lang="pt-BR" i="1"/>
                                </m:ctrlPr>
                              </m:fPr>
                              <m:num>
                                <m:r>
                                  <a:rPr lang="en-US" i="1"/>
                                  <m:t>1</m:t>
                                </m:r>
                              </m:num>
                              <m:den>
                                <m:r>
                                  <a:rPr lang="en-US" i="1"/>
                                  <m:t>4</m:t>
                                </m:r>
                              </m:den>
                            </m:f>
                          </m:sup>
                        </m:sSubSup>
                      </m:num>
                      <m:den>
                        <m:sSup>
                          <m:sSupPr>
                            <m:ctrlPr>
                              <a:rPr lang="pt-BR" i="1"/>
                            </m:ctrlPr>
                          </m:sSupPr>
                          <m:e>
                            <m:d>
                              <m:dPr>
                                <m:ctrlPr>
                                  <a:rPr lang="pt-BR" i="1"/>
                                </m:ctrlPr>
                              </m:dPr>
                              <m:e>
                                <m:r>
                                  <a:rPr lang="en-US" i="1"/>
                                  <m:t>1+</m:t>
                                </m:r>
                                <m:sSup>
                                  <m:sSupPr>
                                    <m:ctrlPr>
                                      <a:rPr lang="pt-BR" i="1"/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pt-BR" i="1"/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pt-BR" i="1"/>
                                            </m:ctrlPr>
                                          </m:fPr>
                                          <m:num>
                                            <m:r>
                                              <a:rPr lang="en-US" i="1"/>
                                              <m:t>0.469</m:t>
                                            </m:r>
                                          </m:num>
                                          <m:den>
                                            <m:r>
                                              <a:rPr lang="en-US" i="1"/>
                                              <m:t>𝑃𝑟</m:t>
                                            </m:r>
                                          </m:den>
                                        </m:f>
                                      </m:e>
                                    </m:d>
                                  </m:e>
                                  <m:sup>
                                    <m:f>
                                      <m:fPr>
                                        <m:type m:val="skw"/>
                                        <m:ctrlPr>
                                          <a:rPr lang="pt-BR" i="1"/>
                                        </m:ctrlPr>
                                      </m:fPr>
                                      <m:num>
                                        <m:r>
                                          <a:rPr lang="en-US" i="1"/>
                                          <m:t>9</m:t>
                                        </m:r>
                                      </m:num>
                                      <m:den>
                                        <m:r>
                                          <a:rPr lang="en-US" i="1"/>
                                          <m:t>16</m:t>
                                        </m:r>
                                      </m:den>
                                    </m:f>
                                  </m:sup>
                                </m:sSup>
                              </m:e>
                            </m:d>
                          </m:e>
                          <m:sup>
                            <m:f>
                              <m:fPr>
                                <m:type m:val="skw"/>
                                <m:ctrlPr>
                                  <a:rPr lang="pt-BR" i="1"/>
                                </m:ctrlPr>
                              </m:fPr>
                              <m:num>
                                <m:r>
                                  <a:rPr lang="en-US" i="1"/>
                                  <m:t>4</m:t>
                                </m:r>
                              </m:num>
                              <m:den>
                                <m:r>
                                  <a:rPr lang="en-US" i="1"/>
                                  <m:t>9</m:t>
                                </m:r>
                              </m:den>
                            </m:f>
                          </m:sup>
                        </m:sSup>
                      </m:den>
                    </m:f>
                  </m:oMath>
                </a14:m>
                <a:endParaRPr lang="pt-BR" dirty="0"/>
              </a:p>
              <a:p>
                <a:r>
                  <a:rPr lang="pt-BR" dirty="0" smtClean="0"/>
                  <a:t>O resultado é 2.589, sofrendo certo efeito de turbulência sobre a superfície. Um resultado mais perto de 2 indica regime laminar. O h associado com esse Nu médio é 6.9 W/m²/K.</a:t>
                </a:r>
              </a:p>
              <a:p>
                <a:endParaRPr lang="pt-BR" dirty="0"/>
              </a:p>
            </p:txBody>
          </p:sp>
        </mc:Choice>
        <mc:Fallback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341" t="-87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1587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Resultados</a:t>
            </a:r>
            <a:endParaRPr lang="pt-BR" dirty="0"/>
          </a:p>
        </p:txBody>
      </p:sp>
      <p:pic>
        <p:nvPicPr>
          <p:cNvPr id="7" name="Espaço Reservado para Conteúdo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1" y="1309562"/>
            <a:ext cx="9031704" cy="5176252"/>
          </a:xfrm>
        </p:spPr>
      </p:pic>
    </p:spTree>
    <p:extLst>
      <p:ext uri="{BB962C8B-B14F-4D97-AF65-F5344CB8AC3E}">
        <p14:creationId xmlns:p14="http://schemas.microsoft.com/office/powerpoint/2010/main" val="3279541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Discussão</a:t>
            </a:r>
            <a:endParaRPr lang="pt-BR" dirty="0"/>
          </a:p>
        </p:txBody>
      </p:sp>
      <p:sp>
        <p:nvSpPr>
          <p:cNvPr id="6" name="Espaço Reservado para Conteúdo 5"/>
          <p:cNvSpPr>
            <a:spLocks noGrp="1"/>
          </p:cNvSpPr>
          <p:nvPr>
            <p:ph idx="1"/>
          </p:nvPr>
        </p:nvSpPr>
        <p:spPr>
          <a:xfrm>
            <a:off x="1104293" y="2117086"/>
            <a:ext cx="8946541" cy="4195481"/>
          </a:xfrm>
        </p:spPr>
        <p:txBody>
          <a:bodyPr>
            <a:normAutofit lnSpcReduction="10000"/>
          </a:bodyPr>
          <a:lstStyle/>
          <a:p>
            <a:r>
              <a:rPr lang="pt-BR" dirty="0" smtClean="0"/>
              <a:t>O grupo observa que o valor para h obtido está maior do o previsto pela correlação. Já que se espera que um h maior para convecção forçada, propõe-se que o desvio seja devido a correntes de ar na alcova do experimento.</a:t>
            </a:r>
          </a:p>
          <a:p>
            <a:r>
              <a:rPr lang="pt-BR" dirty="0" smtClean="0"/>
              <a:t>Para experimentos futuros propomos isolar adequadamente a esfera.</a:t>
            </a:r>
          </a:p>
          <a:p>
            <a:r>
              <a:rPr lang="pt-BR" dirty="0" smtClean="0"/>
              <a:t>Sugerimos também fazer o experimento com o h como função de uma potência da temperatura; </a:t>
            </a:r>
          </a:p>
          <a:p>
            <a:r>
              <a:rPr lang="pt-BR" dirty="0" smtClean="0"/>
              <a:t>Empregar as propriedades termodinâmicas dos materiais como funções da temperatura e não valores representativos; e</a:t>
            </a:r>
          </a:p>
          <a:p>
            <a:r>
              <a:rPr lang="pt-BR" dirty="0" smtClean="0"/>
              <a:t>Coletar mais pontos para representar melhor o comportamento do fenômeno com </a:t>
            </a:r>
            <a:r>
              <a:rPr lang="el-GR" dirty="0" smtClean="0"/>
              <a:t>θ</a:t>
            </a:r>
            <a:r>
              <a:rPr lang="pt-BR" dirty="0" smtClean="0"/>
              <a:t>s baixos.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40194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Referências</a:t>
            </a:r>
            <a:endParaRPr lang="pt-BR" dirty="0"/>
          </a:p>
        </p:txBody>
      </p:sp>
      <p:sp>
        <p:nvSpPr>
          <p:cNvPr id="6" name="Espaço Reservado para Conteúdo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Incropera</a:t>
            </a:r>
            <a:endParaRPr lang="en-US" dirty="0" smtClean="0"/>
          </a:p>
          <a:p>
            <a:r>
              <a:rPr lang="pt-BR" dirty="0">
                <a:hlinkClick r:id="rId2"/>
              </a:rPr>
              <a:t>http://scipy.org</a:t>
            </a:r>
            <a:r>
              <a:rPr lang="pt-BR" dirty="0" smtClean="0">
                <a:hlinkClick r:id="rId2"/>
              </a:rPr>
              <a:t>/</a:t>
            </a:r>
            <a:endParaRPr lang="pt-BR" dirty="0" smtClean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66885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Introdução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103313" y="2052918"/>
            <a:ext cx="5271131" cy="4195481"/>
          </a:xfrm>
        </p:spPr>
        <p:txBody>
          <a:bodyPr/>
          <a:lstStyle/>
          <a:p>
            <a:r>
              <a:rPr lang="pt-BR" dirty="0" smtClean="0"/>
              <a:t>Nesse trabalho nós consideramos as situações onde não há velocidade forçada (e.g., movimento do fluído por um ventilador), no entanto ocorre convecção.</a:t>
            </a:r>
          </a:p>
          <a:p>
            <a:r>
              <a:rPr lang="pt-BR" dirty="0"/>
              <a:t>Tais situações são </a:t>
            </a:r>
            <a:r>
              <a:rPr lang="pt-BR" dirty="0" smtClean="0"/>
              <a:t>classificadas como </a:t>
            </a:r>
            <a:r>
              <a:rPr lang="pt-BR" i="1" dirty="0"/>
              <a:t>convecção </a:t>
            </a:r>
            <a:r>
              <a:rPr lang="pt-BR" i="1" dirty="0" smtClean="0"/>
              <a:t>natural</a:t>
            </a:r>
            <a:r>
              <a:rPr lang="pt-BR" dirty="0" smtClean="0"/>
              <a:t> ou </a:t>
            </a:r>
            <a:r>
              <a:rPr lang="pt-BR" i="1" dirty="0" smtClean="0"/>
              <a:t>livre</a:t>
            </a:r>
            <a:r>
              <a:rPr lang="pt-BR" dirty="0" smtClean="0"/>
              <a:t>. Elas surgem quando </a:t>
            </a:r>
            <a:r>
              <a:rPr lang="pt-BR" dirty="0"/>
              <a:t>uma força de corpo (e.g., gravitacional) age em um fluido onde há gradientes de densidade. O resultado é </a:t>
            </a:r>
            <a:r>
              <a:rPr lang="pt-BR" dirty="0" smtClean="0"/>
              <a:t>a </a:t>
            </a:r>
            <a:r>
              <a:rPr lang="pt-BR" i="1" dirty="0" smtClean="0"/>
              <a:t>força </a:t>
            </a:r>
            <a:r>
              <a:rPr lang="pt-BR" i="1" dirty="0"/>
              <a:t>de empuxo</a:t>
            </a:r>
            <a:r>
              <a:rPr lang="pt-BR" dirty="0"/>
              <a:t>.</a:t>
            </a:r>
            <a:endParaRPr lang="pt-BR" i="1" dirty="0"/>
          </a:p>
          <a:p>
            <a:endParaRPr lang="pt-BR" dirty="0" smtClean="0"/>
          </a:p>
        </p:txBody>
      </p:sp>
      <p:sp>
        <p:nvSpPr>
          <p:cNvPr id="4" name="Espaço Reservado para Conteúdo 2"/>
          <p:cNvSpPr txBox="1">
            <a:spLocks/>
          </p:cNvSpPr>
          <p:nvPr/>
        </p:nvSpPr>
        <p:spPr>
          <a:xfrm>
            <a:off x="6937043" y="2052918"/>
            <a:ext cx="4301571" cy="41954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pt-BR" dirty="0" smtClean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0158" y="1477597"/>
            <a:ext cx="3376321" cy="4770801"/>
          </a:xfrm>
          <a:prstGeom prst="rect">
            <a:avLst/>
          </a:prstGeom>
        </p:spPr>
      </p:pic>
      <p:sp>
        <p:nvSpPr>
          <p:cNvPr id="6" name="Espaço Reservado para Conteúdo 2"/>
          <p:cNvSpPr txBox="1">
            <a:spLocks/>
          </p:cNvSpPr>
          <p:nvPr/>
        </p:nvSpPr>
        <p:spPr>
          <a:xfrm>
            <a:off x="10050833" y="1477597"/>
            <a:ext cx="1427063" cy="4770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pt-BR" sz="1200" dirty="0" smtClean="0"/>
              <a:t>Vista de perspectiva de um dissipador de calor de alumínio de baixo perfil com convecção natural. 450mm x 600mm x 75mm </a:t>
            </a:r>
            <a:br>
              <a:rPr lang="pt-BR" sz="1200" dirty="0" smtClean="0"/>
            </a:br>
            <a:r>
              <a:rPr lang="pt-BR" sz="1200" dirty="0" smtClean="0"/>
              <a:t>Fonte: </a:t>
            </a:r>
            <a:r>
              <a:rPr lang="en-US" sz="1200" dirty="0" smtClean="0">
                <a:hlinkClick r:id="rId3"/>
              </a:rPr>
              <a:t>NCI</a:t>
            </a:r>
            <a:r>
              <a:rPr lang="en-US" sz="1200" dirty="0" smtClean="0"/>
              <a:t>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784258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Introdução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103313" y="2052918"/>
            <a:ext cx="4592093" cy="4195481"/>
          </a:xfrm>
        </p:spPr>
        <p:txBody>
          <a:bodyPr/>
          <a:lstStyle/>
          <a:p>
            <a:r>
              <a:rPr lang="pt-BR" dirty="0" smtClean="0"/>
              <a:t>Já que as velocidades associadas com a convecção livre são muito menores que as da forçadas, as taxas de transferência correspondentes são também menores.</a:t>
            </a:r>
          </a:p>
          <a:p>
            <a:r>
              <a:rPr lang="pt-BR" dirty="0" smtClean="0"/>
              <a:t>A </a:t>
            </a:r>
            <a:r>
              <a:rPr lang="pt-BR" dirty="0"/>
              <a:t>prática é a medida do coeficiente de convecção médio de uma esfera imersa em ar estagnado onde o fluxo de calor é correlacionado com o seu resfriamento.</a:t>
            </a:r>
            <a:endParaRPr lang="en-US" dirty="0"/>
          </a:p>
        </p:txBody>
      </p:sp>
      <p:sp>
        <p:nvSpPr>
          <p:cNvPr id="4" name="Espaço Reservado para Conteúdo 2"/>
          <p:cNvSpPr txBox="1">
            <a:spLocks/>
          </p:cNvSpPr>
          <p:nvPr/>
        </p:nvSpPr>
        <p:spPr>
          <a:xfrm>
            <a:off x="6937043" y="2052918"/>
            <a:ext cx="4301571" cy="41954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pt-BR" dirty="0" smtClean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1832" y="1438108"/>
            <a:ext cx="6209211" cy="3594819"/>
          </a:xfrm>
          <a:prstGeom prst="rect">
            <a:avLst/>
          </a:prstGeom>
        </p:spPr>
      </p:pic>
      <p:sp>
        <p:nvSpPr>
          <p:cNvPr id="8" name="Espaço Reservado para Conteúdo 2"/>
          <p:cNvSpPr txBox="1">
            <a:spLocks/>
          </p:cNvSpPr>
          <p:nvPr/>
        </p:nvSpPr>
        <p:spPr>
          <a:xfrm>
            <a:off x="5801831" y="5035645"/>
            <a:ext cx="6209211" cy="12241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pt-BR" sz="1200" dirty="0" smtClean="0"/>
              <a:t>Vista de perspectiva de um dissipador de calor de alumínio de baixo perfil com convecção natural. </a:t>
            </a:r>
            <a:r>
              <a:rPr lang="el-GR" sz="1200" dirty="0" smtClean="0"/>
              <a:t>φ</a:t>
            </a:r>
            <a:r>
              <a:rPr lang="en-US" sz="1200" dirty="0" smtClean="0"/>
              <a:t>:</a:t>
            </a:r>
            <a:r>
              <a:rPr lang="pt-BR" sz="1200" dirty="0" smtClean="0"/>
              <a:t>160mm, h:10mm. </a:t>
            </a:r>
            <a:r>
              <a:rPr lang="pt-BR" sz="1200" dirty="0"/>
              <a:t>Fonte: </a:t>
            </a:r>
            <a:r>
              <a:rPr lang="en-US" sz="1200" dirty="0">
                <a:hlinkClick r:id="rId3"/>
              </a:rPr>
              <a:t>NCI</a:t>
            </a:r>
            <a:r>
              <a:rPr lang="en-US" sz="1200" dirty="0" smtClean="0"/>
              <a:t>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825280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Materiais e métodos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103313" y="2052918"/>
            <a:ext cx="6150928" cy="4195481"/>
          </a:xfrm>
        </p:spPr>
        <p:txBody>
          <a:bodyPr/>
          <a:lstStyle/>
          <a:p>
            <a:r>
              <a:rPr lang="pt-BR" dirty="0" smtClean="0"/>
              <a:t>Esfera de alumínio puro furo fino até o centro com as seguintes propriedades, obtidas da literatura com diâmetro de 8 cm:</a:t>
            </a:r>
          </a:p>
          <a:p>
            <a:r>
              <a:rPr lang="pt-BR" dirty="0" smtClean="0"/>
              <a:t>Bico de Bunsen e béquer com água para aquecer a esfera e cronômetro;</a:t>
            </a:r>
          </a:p>
          <a:p>
            <a:r>
              <a:rPr lang="pt-BR" dirty="0" smtClean="0"/>
              <a:t>Suporte e fio de cobre para pendura-la;</a:t>
            </a:r>
          </a:p>
          <a:p>
            <a:r>
              <a:rPr lang="pt-BR" dirty="0" smtClean="0"/>
              <a:t>Termopar PT100 e multímetro para medir a temperatura no centro da esfera.</a:t>
            </a:r>
          </a:p>
        </p:txBody>
      </p:sp>
    </p:spTree>
    <p:extLst>
      <p:ext uri="{BB962C8B-B14F-4D97-AF65-F5344CB8AC3E}">
        <p14:creationId xmlns:p14="http://schemas.microsoft.com/office/powerpoint/2010/main" val="486926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Materiais e métodos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Nós esquentamos a esfera em banho-maria até a indicação de 100°C, que demorou aproximadamente 30 minutos. Tiramos a esfera do aquecimento, colocamos ela em um lugar que garantisse ar quiescente e marcamos cada tempo para que a esfera esfriasse 2 graus. Nós encerramos a medição quando o indicador leu 40°C.</a:t>
            </a:r>
          </a:p>
          <a:p>
            <a:r>
              <a:rPr lang="pt-BR" dirty="0" smtClean="0"/>
              <a:t>Usando as equações da conservação de energia, do transporte de calor convectivo, condução na esfera e a regressão linear e não-linear dos dados, nós obtemos um valor para o coeficiente de convecção </a:t>
            </a:r>
            <a:r>
              <a:rPr lang="pt-BR" i="1" dirty="0" smtClean="0"/>
              <a:t>h</a:t>
            </a:r>
            <a:r>
              <a:rPr lang="pt-BR" dirty="0" smtClean="0"/>
              <a:t>.</a:t>
            </a:r>
          </a:p>
          <a:p>
            <a:r>
              <a:rPr lang="pt-BR" dirty="0" smtClean="0"/>
              <a:t>O resultado obtido foi comparado com uma correlação bem aceita na literatura.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862905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Materiais e métodos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Muitos cálculos nessa apresentação assumem propriedades constantes. Para as propriedades do ar, mais sensível às variações de temperatura e com mais disponibilidade, escolhemos 350K; próximo dos 341K médios da faixa de temperatura coletada. Assumindo que as propriedades do alumínio não variam tanto, nós escolhemos 300K elas. Na tabela estão os valores usados.</a:t>
            </a:r>
          </a:p>
          <a:p>
            <a:endParaRPr lang="pt-BR" dirty="0"/>
          </a:p>
        </p:txBody>
      </p:sp>
      <p:graphicFrame>
        <p:nvGraphicFramePr>
          <p:cNvPr id="4" name="Tabe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5938461"/>
              </p:ext>
            </p:extLst>
          </p:nvPr>
        </p:nvGraphicFramePr>
        <p:xfrm>
          <a:off x="1454484" y="4523874"/>
          <a:ext cx="8128001" cy="110744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161143"/>
                <a:gridCol w="1161143"/>
                <a:gridCol w="1161143"/>
                <a:gridCol w="1161143"/>
                <a:gridCol w="1161143"/>
                <a:gridCol w="1161143"/>
                <a:gridCol w="1161143"/>
              </a:tblGrid>
              <a:tr h="144022"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l-GR" dirty="0" smtClean="0"/>
                        <a:t>ρ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Cp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k 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α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Pr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l-GR" dirty="0" smtClean="0"/>
                        <a:t>ν</a:t>
                      </a:r>
                      <a:endParaRPr lang="pt-B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Alumínio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2702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903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237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Ar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29.9e-6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0.7</a:t>
                      </a:r>
                      <a:endParaRPr lang="pt-BR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20.92e-6</a:t>
                      </a:r>
                      <a:endParaRPr lang="pt-BR" dirty="0" smtClean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23912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Materiais e métodos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A análise numérica e estatística dos dados foi feita usando o software </a:t>
            </a:r>
            <a:r>
              <a:rPr lang="pt-BR" dirty="0" err="1" smtClean="0"/>
              <a:t>ipython</a:t>
            </a:r>
            <a:r>
              <a:rPr lang="pt-BR" dirty="0" smtClean="0"/>
              <a:t> notebook com a classe </a:t>
            </a:r>
            <a:r>
              <a:rPr lang="pt-BR" dirty="0" err="1" smtClean="0"/>
              <a:t>scipy</a:t>
            </a:r>
            <a:r>
              <a:rPr lang="pt-BR" dirty="0" smtClean="0"/>
              <a:t>, particularmente os métodos </a:t>
            </a:r>
            <a:r>
              <a:rPr lang="pt-BR" dirty="0" err="1" smtClean="0"/>
              <a:t>optimize</a:t>
            </a:r>
            <a:r>
              <a:rPr lang="pt-BR" dirty="0" smtClean="0"/>
              <a:t>. Os gráficos foram gerados pela classe </a:t>
            </a:r>
            <a:r>
              <a:rPr lang="pt-BR" dirty="0" err="1" smtClean="0"/>
              <a:t>matplotlib</a:t>
            </a:r>
            <a:r>
              <a:rPr lang="pt-BR" dirty="0" smtClean="0"/>
              <a:t>.</a:t>
            </a:r>
          </a:p>
          <a:p>
            <a:r>
              <a:rPr lang="pt-BR" dirty="0" smtClean="0"/>
              <a:t>As animações não foram criadas por nós.</a:t>
            </a:r>
          </a:p>
          <a:p>
            <a:r>
              <a:rPr lang="pt-BR" dirty="0" smtClean="0"/>
              <a:t>Materiais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57231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4799" y="1853247"/>
            <a:ext cx="4106779" cy="2895935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Modelos e correlações</a:t>
            </a:r>
            <a:endParaRPr lang="pt-B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Espaço Reservado para Conteúdo 6"/>
              <p:cNvSpPr>
                <a:spLocks noGrp="1"/>
              </p:cNvSpPr>
              <p:nvPr>
                <p:ph idx="1"/>
              </p:nvPr>
            </p:nvSpPr>
            <p:spPr>
              <a:xfrm>
                <a:off x="1104294" y="1620254"/>
                <a:ext cx="6820506" cy="4628146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pt-BR" i="1"/>
                      <m:t>𝑢</m:t>
                    </m:r>
                    <m:f>
                      <m:fPr>
                        <m:ctrlPr>
                          <a:rPr lang="pt-BR" i="1"/>
                        </m:ctrlPr>
                      </m:fPr>
                      <m:num>
                        <m:r>
                          <a:rPr lang="pt-BR" i="1"/>
                          <m:t>𝜕</m:t>
                        </m:r>
                        <m:r>
                          <a:rPr lang="pt-BR" i="1"/>
                          <m:t>𝑢</m:t>
                        </m:r>
                      </m:num>
                      <m:den>
                        <m:r>
                          <a:rPr lang="pt-BR" i="1"/>
                          <m:t>𝜕</m:t>
                        </m:r>
                        <m:r>
                          <a:rPr lang="pt-BR" i="1"/>
                          <m:t>𝑥</m:t>
                        </m:r>
                      </m:den>
                    </m:f>
                    <m:r>
                      <a:rPr lang="pt-BR" i="1"/>
                      <m:t>+</m:t>
                    </m:r>
                    <m:r>
                      <a:rPr lang="pt-BR" i="1"/>
                      <m:t>𝑣</m:t>
                    </m:r>
                    <m:f>
                      <m:fPr>
                        <m:ctrlPr>
                          <a:rPr lang="pt-BR" i="1"/>
                        </m:ctrlPr>
                      </m:fPr>
                      <m:num>
                        <m:r>
                          <a:rPr lang="pt-BR" i="1"/>
                          <m:t>𝜕</m:t>
                        </m:r>
                        <m:r>
                          <a:rPr lang="pt-BR" i="1"/>
                          <m:t>𝑢</m:t>
                        </m:r>
                      </m:num>
                      <m:den>
                        <m:r>
                          <a:rPr lang="pt-BR" i="1"/>
                          <m:t>𝜕</m:t>
                        </m:r>
                        <m:r>
                          <a:rPr lang="pt-BR" i="1"/>
                          <m:t>𝑦</m:t>
                        </m:r>
                      </m:den>
                    </m:f>
                    <m:r>
                      <a:rPr lang="pt-BR" i="1"/>
                      <m:t>=</m:t>
                    </m:r>
                    <m:r>
                      <a:rPr lang="pt-BR" i="1"/>
                      <m:t>𝑔</m:t>
                    </m:r>
                    <m:r>
                      <a:rPr lang="pt-BR" i="1"/>
                      <m:t>𝛽</m:t>
                    </m:r>
                    <m:r>
                      <a:rPr lang="pt-BR" i="1"/>
                      <m:t>(</m:t>
                    </m:r>
                    <m:r>
                      <a:rPr lang="pt-BR" i="1"/>
                      <m:t>𝑇</m:t>
                    </m:r>
                    <m:r>
                      <a:rPr lang="pt-BR" i="1"/>
                      <m:t>−</m:t>
                    </m:r>
                    <m:sSub>
                      <m:sSubPr>
                        <m:ctrlPr>
                          <a:rPr lang="pt-BR" i="1"/>
                        </m:ctrlPr>
                      </m:sSubPr>
                      <m:e>
                        <m:r>
                          <a:rPr lang="pt-BR" i="1"/>
                          <m:t>𝑇</m:t>
                        </m:r>
                      </m:e>
                      <m:sub>
                        <m:r>
                          <a:rPr lang="pt-BR" i="1"/>
                          <m:t>∞</m:t>
                        </m:r>
                      </m:sub>
                    </m:sSub>
                    <m:r>
                      <a:rPr lang="pt-BR" i="1"/>
                      <m:t>)+</m:t>
                    </m:r>
                    <m:r>
                      <a:rPr lang="pt-BR" i="1"/>
                      <m:t>𝜈</m:t>
                    </m:r>
                    <m:f>
                      <m:fPr>
                        <m:ctrlPr>
                          <a:rPr lang="pt-BR" i="1"/>
                        </m:ctrlPr>
                      </m:fPr>
                      <m:num>
                        <m:sSup>
                          <m:sSupPr>
                            <m:ctrlPr>
                              <a:rPr lang="pt-BR" i="1"/>
                            </m:ctrlPr>
                          </m:sSupPr>
                          <m:e>
                            <m:r>
                              <a:rPr lang="pt-BR" i="1"/>
                              <m:t>𝜕</m:t>
                            </m:r>
                          </m:e>
                          <m:sup>
                            <m:r>
                              <a:rPr lang="pt-BR" i="1"/>
                              <m:t>2</m:t>
                            </m:r>
                          </m:sup>
                        </m:sSup>
                        <m:r>
                          <a:rPr lang="pt-BR" i="1"/>
                          <m:t>𝑢</m:t>
                        </m:r>
                      </m:num>
                      <m:den>
                        <m:r>
                          <a:rPr lang="pt-BR" i="1"/>
                          <m:t>𝜕</m:t>
                        </m:r>
                        <m:sSup>
                          <m:sSupPr>
                            <m:ctrlPr>
                              <a:rPr lang="pt-BR" i="1"/>
                            </m:ctrlPr>
                          </m:sSupPr>
                          <m:e>
                            <m:r>
                              <a:rPr lang="pt-BR" i="1"/>
                              <m:t>𝑦</m:t>
                            </m:r>
                          </m:e>
                          <m:sup>
                            <m:r>
                              <a:rPr lang="pt-BR" i="1"/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pt-BR" dirty="0" smtClean="0"/>
              </a:p>
              <a:p>
                <a:pPr lvl="1"/>
                <a:r>
                  <a:rPr lang="pt-BR" dirty="0" smtClean="0"/>
                  <a:t>Equação da conservação do momento linear na direção x (no caso, vertical), com variações na direção z desprezíveis. O primeiro termo da direita representa a força de empuxo, </a:t>
                </a:r>
                <a:r>
                  <a:rPr lang="el-GR" dirty="0" smtClean="0"/>
                  <a:t>β</a:t>
                </a:r>
                <a:r>
                  <a:rPr lang="pt-BR" dirty="0" smtClean="0"/>
                  <a:t> </a:t>
                </a:r>
                <a:r>
                  <a:rPr lang="en-US" dirty="0" smtClean="0"/>
                  <a:t>é o </a:t>
                </a:r>
                <a:r>
                  <a:rPr lang="pt-BR" dirty="0" smtClean="0"/>
                  <a:t>coeficiente de expansão térmica.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pt-BR" i="1"/>
                        </m:ctrlPr>
                      </m:fPr>
                      <m:num>
                        <m:r>
                          <a:rPr lang="pt-BR" i="1"/>
                          <m:t>𝜕</m:t>
                        </m:r>
                        <m:r>
                          <a:rPr lang="pt-BR" i="1"/>
                          <m:t>𝑢</m:t>
                        </m:r>
                      </m:num>
                      <m:den>
                        <m:r>
                          <a:rPr lang="pt-BR" i="1"/>
                          <m:t>𝜕</m:t>
                        </m:r>
                        <m:r>
                          <a:rPr lang="pt-BR" i="1"/>
                          <m:t>𝑥</m:t>
                        </m:r>
                      </m:den>
                    </m:f>
                    <m:r>
                      <a:rPr lang="pt-BR" i="1"/>
                      <m:t>+</m:t>
                    </m:r>
                    <m:f>
                      <m:fPr>
                        <m:ctrlPr>
                          <a:rPr lang="pt-BR" i="1"/>
                        </m:ctrlPr>
                      </m:fPr>
                      <m:num>
                        <m:r>
                          <a:rPr lang="pt-BR" i="1"/>
                          <m:t>𝜕</m:t>
                        </m:r>
                        <m:r>
                          <a:rPr lang="pt-BR" i="1"/>
                          <m:t>𝑣</m:t>
                        </m:r>
                      </m:num>
                      <m:den>
                        <m:r>
                          <a:rPr lang="pt-BR" i="1"/>
                          <m:t>𝜕</m:t>
                        </m:r>
                        <m:r>
                          <a:rPr lang="pt-BR" i="1"/>
                          <m:t>𝑦</m:t>
                        </m:r>
                      </m:den>
                    </m:f>
                    <m:r>
                      <a:rPr lang="pt-BR" i="1"/>
                      <m:t>=0</m:t>
                    </m:r>
                  </m:oMath>
                </a14:m>
                <a:endParaRPr lang="pt-BR" dirty="0"/>
              </a:p>
              <a:p>
                <a:pPr lvl="1"/>
                <a:r>
                  <a:rPr lang="pt-BR" dirty="0" smtClean="0"/>
                  <a:t>Equação da continuidade bidimensional</a:t>
                </a:r>
              </a:p>
              <a:p>
                <a14:m>
                  <m:oMath xmlns:m="http://schemas.openxmlformats.org/officeDocument/2006/math">
                    <m:r>
                      <a:rPr lang="pt-BR" i="1"/>
                      <m:t>𝑢</m:t>
                    </m:r>
                    <m:f>
                      <m:fPr>
                        <m:ctrlPr>
                          <a:rPr lang="pt-BR" i="1"/>
                        </m:ctrlPr>
                      </m:fPr>
                      <m:num>
                        <m:r>
                          <a:rPr lang="pt-BR" i="1"/>
                          <m:t>𝜕</m:t>
                        </m:r>
                        <m:r>
                          <a:rPr lang="pt-BR" i="1"/>
                          <m:t>𝑇</m:t>
                        </m:r>
                      </m:num>
                      <m:den>
                        <m:r>
                          <a:rPr lang="pt-BR" i="1"/>
                          <m:t>𝜕</m:t>
                        </m:r>
                        <m:r>
                          <a:rPr lang="pt-BR" i="1"/>
                          <m:t>𝑥</m:t>
                        </m:r>
                      </m:den>
                    </m:f>
                    <m:r>
                      <a:rPr lang="pt-BR" i="1"/>
                      <m:t>+</m:t>
                    </m:r>
                    <m:r>
                      <a:rPr lang="pt-BR" i="1"/>
                      <m:t>𝑣</m:t>
                    </m:r>
                    <m:f>
                      <m:fPr>
                        <m:ctrlPr>
                          <a:rPr lang="pt-BR" i="1"/>
                        </m:ctrlPr>
                      </m:fPr>
                      <m:num>
                        <m:r>
                          <a:rPr lang="pt-BR" i="1"/>
                          <m:t>𝜕</m:t>
                        </m:r>
                        <m:r>
                          <a:rPr lang="pt-BR" i="1"/>
                          <m:t>𝑇</m:t>
                        </m:r>
                      </m:num>
                      <m:den>
                        <m:r>
                          <a:rPr lang="pt-BR" i="1"/>
                          <m:t>𝜕</m:t>
                        </m:r>
                        <m:r>
                          <a:rPr lang="pt-BR" i="1"/>
                          <m:t>𝑦</m:t>
                        </m:r>
                      </m:den>
                    </m:f>
                    <m:r>
                      <a:rPr lang="pt-BR" i="1"/>
                      <m:t>=</m:t>
                    </m:r>
                    <m:r>
                      <a:rPr lang="pt-BR" i="1"/>
                      <m:t>𝛼</m:t>
                    </m:r>
                    <m:f>
                      <m:fPr>
                        <m:ctrlPr>
                          <a:rPr lang="pt-BR" i="1"/>
                        </m:ctrlPr>
                      </m:fPr>
                      <m:num>
                        <m:sSup>
                          <m:sSupPr>
                            <m:ctrlPr>
                              <a:rPr lang="pt-BR" i="1"/>
                            </m:ctrlPr>
                          </m:sSupPr>
                          <m:e>
                            <m:r>
                              <a:rPr lang="pt-BR" i="1"/>
                              <m:t>𝜕</m:t>
                            </m:r>
                          </m:e>
                          <m:sup>
                            <m:r>
                              <a:rPr lang="pt-BR" i="1"/>
                              <m:t>2</m:t>
                            </m:r>
                          </m:sup>
                        </m:sSup>
                        <m:r>
                          <a:rPr lang="pt-BR" i="1"/>
                          <m:t>𝑇</m:t>
                        </m:r>
                      </m:num>
                      <m:den>
                        <m:r>
                          <a:rPr lang="pt-BR" i="1"/>
                          <m:t>𝜕</m:t>
                        </m:r>
                        <m:sSup>
                          <m:sSupPr>
                            <m:ctrlPr>
                              <a:rPr lang="pt-BR" i="1"/>
                            </m:ctrlPr>
                          </m:sSupPr>
                          <m:e>
                            <m:r>
                              <a:rPr lang="pt-BR" i="1"/>
                              <m:t>𝑦</m:t>
                            </m:r>
                          </m:e>
                          <m:sup>
                            <m:r>
                              <a:rPr lang="pt-BR" i="1"/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pt-BR" dirty="0"/>
              </a:p>
              <a:p>
                <a:pPr lvl="1"/>
                <a:r>
                  <a:rPr lang="pt-BR" dirty="0" smtClean="0"/>
                  <a:t>Equação da conservação da energia bidimensional</a:t>
                </a:r>
              </a:p>
              <a:p>
                <a:endParaRPr lang="pt-BR" dirty="0"/>
              </a:p>
            </p:txBody>
          </p:sp>
        </mc:Choice>
        <mc:Fallback>
          <p:sp>
            <p:nvSpPr>
              <p:cNvPr id="7" name="Espaço Reservado para Conteúdo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04294" y="1620254"/>
                <a:ext cx="6820506" cy="4628146"/>
              </a:xfrm>
              <a:blipFill rotWithShape="0">
                <a:blip r:embed="rId3"/>
                <a:stretch>
                  <a:fillRect r="-71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04510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Modelos e correlações</a:t>
            </a:r>
            <a:endParaRPr lang="pt-B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Espaço Reservado para Conteúdo 6"/>
              <p:cNvSpPr>
                <a:spLocks noGrp="1"/>
              </p:cNvSpPr>
              <p:nvPr>
                <p:ph idx="1"/>
              </p:nvPr>
            </p:nvSpPr>
            <p:spPr>
              <a:xfrm>
                <a:off x="1104293" y="2085474"/>
                <a:ext cx="7542401" cy="4162926"/>
              </a:xfrm>
            </p:spPr>
            <p:txBody>
              <a:bodyPr>
                <a:normAutofit/>
              </a:bodyPr>
              <a:lstStyle/>
              <a:p>
                <a:r>
                  <a:rPr lang="el-GR" dirty="0" smtClean="0"/>
                  <a:t>β</a:t>
                </a:r>
                <a:r>
                  <a:rPr lang="pt-BR" dirty="0"/>
                  <a:t> </a:t>
                </a:r>
                <a:r>
                  <a:rPr lang="pt-BR" dirty="0" smtClean="0"/>
                  <a:t>tem a seguinte </a:t>
                </a:r>
                <a:r>
                  <a:rPr lang="pt-BR" dirty="0"/>
                  <a:t>definição termodinâmica:</a:t>
                </a:r>
              </a:p>
              <a:p>
                <a:pPr marL="0" indent="0">
                  <a:buNone/>
                </a:pPr>
                <a:r>
                  <a:rPr lang="pt-BR" dirty="0"/>
                  <a:t>	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𝛽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pt-BR" i="1">
                            <a:latin typeface="Cambria Math" panose="02040503050406030204" pitchFamily="18" charset="0"/>
                          </a:rPr>
                          <m:t>𝜌</m:t>
                        </m:r>
                      </m:den>
                    </m:f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pt-BR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𝜕𝜌</m:t>
                                </m:r>
                              </m:num>
                              <m:den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den>
                            </m:f>
                          </m:e>
                        </m:d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endParaRPr lang="pt-BR" dirty="0"/>
              </a:p>
              <a:p>
                <a:r>
                  <a:rPr lang="pt-BR" dirty="0" smtClean="0"/>
                  <a:t>Para um gás ideal:</a:t>
                </a:r>
              </a:p>
              <a:p>
                <a:pPr marL="0" indent="0">
                  <a:buNone/>
                </a:pPr>
                <a:r>
                  <a:rPr lang="en-US" b="0" dirty="0" smtClean="0"/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den>
                    </m:f>
                  </m:oMath>
                </a14:m>
                <a:endParaRPr lang="pt-BR" dirty="0" smtClean="0"/>
              </a:p>
              <a:p>
                <a:r>
                  <a:rPr lang="pt-BR" dirty="0" smtClean="0"/>
                  <a:t>Para líquidos e gases não ideais, </a:t>
                </a:r>
                <a:r>
                  <a:rPr lang="el-GR" dirty="0" smtClean="0"/>
                  <a:t>β</a:t>
                </a:r>
                <a:r>
                  <a:rPr lang="pt-BR" dirty="0" smtClean="0"/>
                  <a:t> é tabelado ou correlacionado.</a:t>
                </a:r>
              </a:p>
              <a:p>
                <a:r>
                  <a:rPr lang="pt-BR" dirty="0" smtClean="0"/>
                  <a:t>O </a:t>
                </a:r>
                <a:r>
                  <a:rPr lang="pt-BR" dirty="0"/>
                  <a:t>problema do campo de velocidades </a:t>
                </a:r>
                <a:r>
                  <a:rPr lang="pt-BR" dirty="0" smtClean="0"/>
                  <a:t>hidrodinâmico está </a:t>
                </a:r>
                <a:r>
                  <a:rPr lang="pt-BR" dirty="0"/>
                  <a:t>notavelmente acoplado ao problema térmico.</a:t>
                </a:r>
              </a:p>
              <a:p>
                <a:endParaRPr lang="pt-BR" dirty="0" smtClean="0"/>
              </a:p>
              <a:p>
                <a:endParaRPr lang="pt-BR" dirty="0"/>
              </a:p>
              <a:p>
                <a:endParaRPr lang="pt-BR" dirty="0"/>
              </a:p>
            </p:txBody>
          </p:sp>
        </mc:Choice>
        <mc:Fallback>
          <p:sp>
            <p:nvSpPr>
              <p:cNvPr id="7" name="Espaço Reservado para Conteúdo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04293" y="2085474"/>
                <a:ext cx="7542401" cy="4162926"/>
              </a:xfrm>
              <a:blipFill rotWithShape="0">
                <a:blip r:embed="rId2"/>
                <a:stretch>
                  <a:fillRect l="-323" t="-73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33840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Íon">
  <a:themeElements>
    <a:clrScheme name="Í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Í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Í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3322</TotalTime>
  <Words>812</Words>
  <Application>Microsoft Office PowerPoint</Application>
  <PresentationFormat>Widescreen</PresentationFormat>
  <Paragraphs>98</Paragraphs>
  <Slides>19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19</vt:i4>
      </vt:variant>
    </vt:vector>
  </HeadingPairs>
  <TitlesOfParts>
    <vt:vector size="24" baseType="lpstr">
      <vt:lpstr>Arial</vt:lpstr>
      <vt:lpstr>Cambria Math</vt:lpstr>
      <vt:lpstr>Century Gothic</vt:lpstr>
      <vt:lpstr>Wingdings 3</vt:lpstr>
      <vt:lpstr>Íon</vt:lpstr>
      <vt:lpstr>Experimento da convecção natural</vt:lpstr>
      <vt:lpstr>Introdução</vt:lpstr>
      <vt:lpstr>Introdução</vt:lpstr>
      <vt:lpstr>Materiais e métodos</vt:lpstr>
      <vt:lpstr>Materiais e métodos</vt:lpstr>
      <vt:lpstr>Materiais e métodos</vt:lpstr>
      <vt:lpstr>Materiais e métodos</vt:lpstr>
      <vt:lpstr>Modelos e correlações</vt:lpstr>
      <vt:lpstr>Modelos e correlações</vt:lpstr>
      <vt:lpstr>Modelos e correlações</vt:lpstr>
      <vt:lpstr>Modelos e correlações</vt:lpstr>
      <vt:lpstr>Modelos e correlações</vt:lpstr>
      <vt:lpstr>Modelos e correlações</vt:lpstr>
      <vt:lpstr>Modelos e correlações</vt:lpstr>
      <vt:lpstr>Modelos e correlações</vt:lpstr>
      <vt:lpstr>Resultados</vt:lpstr>
      <vt:lpstr>Resultados</vt:lpstr>
      <vt:lpstr>Discussão</vt:lpstr>
      <vt:lpstr>Referências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Simplesmente incrível</dc:title>
  <dc:creator>Eduardo Marschall</dc:creator>
  <cp:lastModifiedBy>Eduardo Marschall</cp:lastModifiedBy>
  <cp:revision>43</cp:revision>
  <dcterms:created xsi:type="dcterms:W3CDTF">2014-03-20T20:29:33Z</dcterms:created>
  <dcterms:modified xsi:type="dcterms:W3CDTF">2014-03-23T03:52:07Z</dcterms:modified>
</cp:coreProperties>
</file>